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50" r:id="rId1"/>
  </p:sldMasterIdLst>
  <p:notesMasterIdLst>
    <p:notesMasterId r:id="rId30"/>
  </p:notesMasterIdLst>
  <p:handoutMasterIdLst>
    <p:handoutMasterId r:id="rId31"/>
  </p:handout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10" r:id="rId28"/>
    <p:sldId id="309" r:id="rId29"/>
  </p:sldIdLst>
  <p:sldSz cx="12192000" cy="6858000"/>
  <p:notesSz cx="6797675" cy="9928225"/>
  <p:embeddedFontLs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DS Diploma" panose="020B0604020202020204"/>
      <p:regular r:id="rId36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TT Firs Medium" panose="02000903020000020003" charset="-52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ainer's_Mac" initials="A" lastIdx="2" clrIdx="0">
    <p:extLst>
      <p:ext uri="{19B8F6BF-5375-455C-9EA6-DF929625EA0E}">
        <p15:presenceInfo xmlns:p15="http://schemas.microsoft.com/office/powerpoint/2012/main" userId="Azainer's_M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2" autoAdjust="0"/>
    <p:restoredTop sz="89988" autoAdjust="0"/>
  </p:normalViewPr>
  <p:slideViewPr>
    <p:cSldViewPr snapToGrid="0">
      <p:cViewPr varScale="1">
        <p:scale>
          <a:sx n="77" d="100"/>
          <a:sy n="77" d="100"/>
        </p:scale>
        <p:origin x="126" y="552"/>
      </p:cViewPr>
      <p:guideLst>
        <p:guide orient="horz" pos="5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4A7F6-A48C-074D-BE40-3C93BFA05C2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CCD52-EEAD-F94E-9345-EE9458B35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3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715CD-EBD2-CE44-92A8-D97C136C9AE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18607-1EF8-E44B-B0CD-AB42C41B1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93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46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99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84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67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88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46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53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21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2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6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83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98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6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3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04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52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4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418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0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0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5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9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31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0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4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1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3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7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5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1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7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0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6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3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39E2D7E9-33FA-40C2-BF44-61953D47E2A6}" type="datetimeFigureOut">
              <a:rPr lang="ru-RU" smtClean="0"/>
              <a:pPr/>
              <a:t>13.10.2022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23CCDAA-DAAD-455F-8BAF-6972789919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28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032" y="620086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Вооруженное нападение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576878"/>
              </p:ext>
            </p:extLst>
          </p:nvPr>
        </p:nvGraphicFramePr>
        <p:xfrm>
          <a:off x="137161" y="950976"/>
          <a:ext cx="1190548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8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95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19">
                <a:tc rowSpan="7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Директор образовательной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на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25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1.Информировать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Росгвардию</a:t>
                      </a:r>
                      <a:r>
                        <a:rPr lang="ru-RU" sz="1400" baseline="0" dirty="0"/>
                        <a:t>, МВД</a:t>
                      </a:r>
                    </a:p>
                    <a:p>
                      <a:r>
                        <a:rPr lang="ru-RU" sz="1400" baseline="0" dirty="0"/>
                        <a:t>(КТС, </a:t>
                      </a:r>
                      <a:r>
                        <a:rPr lang="ru-RU" sz="1400" baseline="0" dirty="0" smtClean="0"/>
                        <a:t>Телефон)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1.Информировать</a:t>
                      </a:r>
                      <a:r>
                        <a:rPr lang="ru-RU" sz="1400" baseline="0"/>
                        <a:t> Росгвардию, МВД</a:t>
                      </a:r>
                    </a:p>
                    <a:p>
                      <a:r>
                        <a:rPr lang="ru-RU" sz="1400" baseline="0"/>
                        <a:t>(КТС, Телефон)</a:t>
                      </a:r>
                      <a:endParaRPr lang="ru-RU" sz="140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893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2. Сообщить в </a:t>
                      </a:r>
                      <a:r>
                        <a:rPr lang="ru-RU" sz="1400" dirty="0" smtClean="0"/>
                        <a:t>Управление </a:t>
                      </a:r>
                      <a:r>
                        <a:rPr lang="ru-RU" sz="1400" dirty="0"/>
                        <a:t>образования  </a:t>
                      </a:r>
                      <a:r>
                        <a:rPr lang="ru-RU" sz="1400" dirty="0" smtClean="0"/>
                        <a:t>Духовницкого района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2. </a:t>
                      </a:r>
                      <a:r>
                        <a:rPr lang="ru-RU" sz="1400" dirty="0" smtClean="0"/>
                        <a:t>2. Сообщить в Управление образования  Духовницкого района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2519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3. Организовать оповещение всеми доступными способами </a:t>
                      </a:r>
                      <a:r>
                        <a:rPr lang="ru-RU" sz="1400" b="1" dirty="0"/>
                        <a:t>«Внимание! Вооруженное</a:t>
                      </a:r>
                      <a:r>
                        <a:rPr lang="ru-RU" sz="1400" b="1" baseline="0" dirty="0"/>
                        <a:t> нападение!</a:t>
                      </a:r>
                      <a:r>
                        <a:rPr lang="ru-RU" sz="1400" b="1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3. Организовать оповещение всеми доступными способами </a:t>
                      </a:r>
                      <a:r>
                        <a:rPr lang="ru-RU" sz="1400" b="1" dirty="0"/>
                        <a:t>«Внимание! Вооруженное</a:t>
                      </a:r>
                      <a:r>
                        <a:rPr lang="ru-RU" sz="1400" b="1" baseline="0" dirty="0"/>
                        <a:t> нападение!</a:t>
                      </a:r>
                      <a:r>
                        <a:rPr lang="ru-RU" sz="1400" b="1" dirty="0"/>
                        <a:t>»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2519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4. Усилить</a:t>
                      </a:r>
                      <a:r>
                        <a:rPr lang="ru-RU" sz="1400" baseline="0" dirty="0"/>
                        <a:t> охрану и пропускной режим, прекратить доступ людей и транспорта на объект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4. Усилить</a:t>
                      </a:r>
                      <a:r>
                        <a:rPr lang="ru-RU" sz="1400" baseline="0" dirty="0"/>
                        <a:t> охрану и пропускной режим, прекратить доступ людей и транспорта на объект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2519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5. Принять меры к размещению работников и обучающихся в здании, прекратить любые перемещения внутри объекта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5. Принять меры к размещению работников и обучающихся в здании, прекратить любые перемещения внутри объекта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2519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6.  При возможности препятствовать движению нарушителя (удаленное блокирование входов в здание или изоляцию в определенной части</a:t>
                      </a:r>
                      <a:r>
                        <a:rPr lang="ru-RU" sz="1400" baseline="0" dirty="0"/>
                        <a:t> территории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6.  При возможности препятствовать движению нарушителя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(изоляцию в определенной части</a:t>
                      </a:r>
                      <a:r>
                        <a:rPr lang="ru-RU" sz="1400" baseline="0" dirty="0">
                          <a:solidFill>
                            <a:srgbClr val="FF0000"/>
                          </a:solidFill>
                        </a:rPr>
                        <a:t> здания)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7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Размещение взрывного 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04281"/>
              </p:ext>
            </p:extLst>
          </p:nvPr>
        </p:nvGraphicFramePr>
        <p:xfrm>
          <a:off x="143257" y="990786"/>
          <a:ext cx="11905486" cy="5833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7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30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19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Директор образовательной</a:t>
                      </a:r>
                      <a:r>
                        <a:rPr lang="ru-RU" sz="1400" b="1" baseline="0" dirty="0"/>
                        <a:t> организации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на входе (при попытке проноса)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1.Информировать</a:t>
                      </a:r>
                      <a:r>
                        <a:rPr lang="ru-RU" sz="1400" baseline="0" dirty="0"/>
                        <a:t>  </a:t>
                      </a:r>
                      <a:r>
                        <a:rPr lang="ru-RU" sz="1400" baseline="0" dirty="0" err="1"/>
                        <a:t>Росгвардию</a:t>
                      </a:r>
                      <a:r>
                        <a:rPr lang="ru-RU" sz="1400" baseline="0" dirty="0"/>
                        <a:t>, МВД  </a:t>
                      </a:r>
                    </a:p>
                    <a:p>
                      <a:r>
                        <a:rPr lang="ru-RU" sz="1400" baseline="0" dirty="0"/>
                        <a:t>(КТС, Телефон)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1. Незамедлительно прибыть на место обнаружения предмета, похожего на взрывное устройство, оценить обстановку и принять решение об информировании правоохранительных органов и</a:t>
                      </a:r>
                      <a:r>
                        <a:rPr lang="ru-RU" sz="1400" baseline="0" dirty="0"/>
                        <a:t> эвакуации людей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91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2. Сообщить в Управление образования  Духовницкого района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2. Информировать МВД по телефону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896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 3. Включить систему оповещения и сообщить любым способом </a:t>
                      </a:r>
                      <a:r>
                        <a:rPr lang="ru-RU" sz="1400" b="1" dirty="0"/>
                        <a:t>«Внимание Эвакуация, Заложена Бомба»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3. </a:t>
                      </a:r>
                      <a:r>
                        <a:rPr lang="ru-RU" sz="1400" dirty="0" smtClean="0"/>
                        <a:t>Сообщить в Управление образования  Духовницкого района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1144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 4. Обеспечить открытие и доступность коридоров и эвакуационных выходов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4. Дать указание работнику охраны распоряжение о включении системы оповещения и сообщить любым способом </a:t>
                      </a:r>
                      <a:r>
                        <a:rPr lang="ru-RU" sz="1400" b="1" dirty="0"/>
                        <a:t>«Внимание Эвакуация, Заложена Бомба»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035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5. Обеспечить контроль за осуществлением эвакуации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5. Обеспечить открытие и доступность коридоров и эвакуационных выходов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6. По завершению эвакуации дать указание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об информировании родителей о временном прекращении учебного процесса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6. Обеспечить контроль за осуществлением эвакуации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70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Размещение взрывного 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384301"/>
              </p:ext>
            </p:extLst>
          </p:nvPr>
        </p:nvGraphicFramePr>
        <p:xfrm>
          <a:off x="143257" y="990786"/>
          <a:ext cx="11905486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6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30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1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Директор образовательной</a:t>
                      </a:r>
                      <a:r>
                        <a:rPr lang="ru-RU" sz="1400" b="1" baseline="0" dirty="0"/>
                        <a:t> организации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на входе (при попытке проноса)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7. Направить</a:t>
                      </a:r>
                      <a:r>
                        <a:rPr lang="ru-RU" sz="1400" baseline="0" dirty="0"/>
                        <a:t> к месту сбора назначенных лиц для осуществления контроля за передачей детей родителям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7. По завершении эвакуации дать указание об информировании родителей о временном прекращении объекта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91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8. Находиться вблизи объекта до прибытия оперативных служб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8. Направить</a:t>
                      </a:r>
                      <a:r>
                        <a:rPr lang="ru-RU" sz="1400" baseline="0" dirty="0"/>
                        <a:t> к месту сбора назначенных лиц для осуществления контроля за передачей детей родителям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896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9. После завершения работы оперативных служб и по их рекомендациям обеспечить проведение мероприятий по ликвидации последствий происшествия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9. Находиться вблизи объекта до прибытия оперативных служб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1144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10. После завершения работы оперативных служб и по их рекомендациям обеспечить проведение мероприятий по ликвидации последствий происшествия</a:t>
                      </a:r>
                      <a:endParaRPr lang="ru-RU" sz="14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333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Размещение взрывного 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67650"/>
              </p:ext>
            </p:extLst>
          </p:nvPr>
        </p:nvGraphicFramePr>
        <p:xfrm>
          <a:off x="143257" y="990786"/>
          <a:ext cx="11905486" cy="615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7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30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1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Персонал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на входе (при попытке проноса)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1. Находится на безопасном расстоянии от взрывного устройства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1. При нахождении рядом с обнаруженным предметом, похожим  на взрывное устройство, громко обратиться к окружающим </a:t>
                      </a:r>
                      <a:r>
                        <a:rPr lang="ru-RU" sz="1400" b="1" dirty="0"/>
                        <a:t>«Чья сумка (макет, коробка)»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91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2. При объявлении эвакуации приступить к эвакуации, уводя за собой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2. Информировать руководство об обнаружении подозрительного предмета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896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3. При нахождении в помещении, не допуская паники обеспечить отключение всех имеющихся в помещении средств связи и иных приборов, предназначенных для учебного процесса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3. Находится на безопасном расстоянии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от взрывного устройства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1144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4. По возможности отключить электричество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4. При объявлении эвакуации приступить к эвакуации, уводя за собой обучающихся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1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5. По возможности открыть все окна и двери для рассредоточения ударной волны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5. Не</a:t>
                      </a:r>
                      <a:r>
                        <a:rPr lang="ru-RU" sz="1400" baseline="0" dirty="0"/>
                        <a:t> допуская паники обеспечить отключение средств связи, в том числе предназначенных для обеспечения учебного процесса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1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6. Обеспечить проведение эвакуации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6. По возможности отключить электричество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827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Размещение взрывного 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676344"/>
              </p:ext>
            </p:extLst>
          </p:nvPr>
        </p:nvGraphicFramePr>
        <p:xfrm>
          <a:off x="143257" y="990786"/>
          <a:ext cx="11905486" cy="5452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7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30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19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Персонал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на входе (при попытке проноса)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7. убедившись в полной эвакуации из помещения с внешней стороны двери</a:t>
                      </a:r>
                      <a:r>
                        <a:rPr lang="ru-RU" sz="1400" baseline="0" dirty="0"/>
                        <a:t> поставить табличку «</a:t>
                      </a:r>
                      <a:r>
                        <a:rPr lang="ru-RU" sz="1400" b="1" baseline="0" dirty="0"/>
                        <a:t>Эвакуировано»</a:t>
                      </a:r>
                      <a:r>
                        <a:rPr lang="ru-RU" sz="1400" b="1" dirty="0"/>
                        <a:t> </a:t>
                      </a:r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7. По возможности открыть все окна и двери для рассредоточения ударной волны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91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8. По указанию руководителя проверить все помещения на предмет эвакуации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8. Обеспечить проведение эвакуации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896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9. По указанию руководителя информировать  родителей об эвакуации и прекращении учебного процесса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9. убедившись в полной эвакуации из помещения с внешней стороны двери</a:t>
                      </a:r>
                      <a:r>
                        <a:rPr lang="ru-RU" sz="1400" baseline="0" dirty="0"/>
                        <a:t> поставить табличку «</a:t>
                      </a:r>
                      <a:r>
                        <a:rPr lang="ru-RU" sz="1400" b="1" baseline="0" dirty="0"/>
                        <a:t>Эвакуировано»</a:t>
                      </a:r>
                      <a:r>
                        <a:rPr lang="ru-RU" sz="1400" b="1" dirty="0"/>
                        <a:t> </a:t>
                      </a:r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26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10. Обеспечить передачу детей родителям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10. По указанию руководителя проверить все помещения на предмет эвакуации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114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11. После завершения оперативных мероприятий по распоряжению руководителя обеспечить проведение мероприятий по ликвидации последствий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11. По указанию руководителя информировать родителей об эвакуации и прекращении учебного процесса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114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12. Обеспечить передачу детей родителям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60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Размещение взрывного 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753449"/>
              </p:ext>
            </p:extLst>
          </p:nvPr>
        </p:nvGraphicFramePr>
        <p:xfrm>
          <a:off x="143257" y="990786"/>
          <a:ext cx="11905486" cy="538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18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096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Персонал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на входе (при попытке проноса)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13. После завершения оперативных мероприятий по распоряжению руководителя обеспечить проведение мероприятий по ликвидации последствий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Обучающиеся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1. Проследовать на безопасное расстояние от предлагаемого взрывного устройства (места проноса или провоза)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1. Не трогать и не приближаться к оставленным предметам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2. Действовать по распоряжению руководителя, охранника и работника</a:t>
                      </a:r>
                      <a:r>
                        <a:rPr lang="ru-RU" sz="1400" baseline="0" dirty="0"/>
                        <a:t> организации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2. В случае обнаружения оставленного другими лицами бесхозного предмета громко обратиться </a:t>
                      </a:r>
                      <a:r>
                        <a:rPr lang="ru-RU" sz="1400" b="1" dirty="0"/>
                        <a:t>«Чья сумка (пакет, коробка), </a:t>
                      </a:r>
                      <a:r>
                        <a:rPr lang="ru-RU" sz="1400" b="0" dirty="0"/>
                        <a:t>если</a:t>
                      </a:r>
                      <a:r>
                        <a:rPr lang="ru-RU" sz="1400" b="0" baseline="0" dirty="0"/>
                        <a:t> ответа не последовало сообщить ближайшему работнику организации, либо обучающемуся старшего возраста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3. В случае эвакуации сохранять спокойствие, отключить средства связи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3. Проследовать на безопасное расстояние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4. Оказывать помощь и поддержку другим обучающимся только по указанию работников</a:t>
                      </a:r>
                      <a:r>
                        <a:rPr lang="ru-RU" sz="1400" baseline="0" dirty="0"/>
                        <a:t> организации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4. Действовать по распоряжению руководителя, охранника или работника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26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Размещение взрывного 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41331"/>
              </p:ext>
            </p:extLst>
          </p:nvPr>
        </p:nvGraphicFramePr>
        <p:xfrm>
          <a:off x="143257" y="990786"/>
          <a:ext cx="11905486" cy="538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18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096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Обучающиеся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на входе (при попытке проноса)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5.В случае эвакуации сохранять спокойствие, отключить средства связи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6. Оказывать помощь</a:t>
                      </a:r>
                      <a:r>
                        <a:rPr lang="ru-RU" sz="1400" b="0" baseline="0" dirty="0"/>
                        <a:t> и поддержку другим обучающимся только по указанию работников организации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Работники охранной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1. При обнаружении в ходе осмотра к проносу предмета работник</a:t>
                      </a:r>
                      <a:r>
                        <a:rPr lang="ru-RU" sz="1400" baseline="0" dirty="0"/>
                        <a:t> принимает решение о блокировании дверей или меры по недопущению постороннего на объект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1. Обеспечивает незамедлительную передачу тревожного сообщения, зафиксировать время события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2. Блокирует внутреннюю дверь, активирует кнопку тревожной</a:t>
                      </a:r>
                      <a:r>
                        <a:rPr lang="ru-RU" sz="1400" baseline="0" dirty="0"/>
                        <a:t> сигнализации, фиксирует точное время происшествия и сообщает руководителю объекта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2. Обеспечить по указанию руководителя незамедлительную передачу сообщения, </a:t>
                      </a:r>
                      <a:r>
                        <a:rPr lang="ru-RU" sz="1400" b="1" dirty="0"/>
                        <a:t>«Внимание Эвакуация, Заложена бомба», </a:t>
                      </a:r>
                      <a:r>
                        <a:rPr lang="ru-RU" sz="1400" b="0" dirty="0"/>
                        <a:t>включает</a:t>
                      </a:r>
                      <a:r>
                        <a:rPr lang="ru-RU" sz="1400" b="0" baseline="0" dirty="0"/>
                        <a:t> систему оповещения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3. По указанию</a:t>
                      </a:r>
                      <a:r>
                        <a:rPr lang="ru-RU" sz="1400" b="0" baseline="0" dirty="0"/>
                        <a:t> руководителя организации прибыть к месту обнаружения взрывного устройства для оценки обстановки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74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Размещение взрывного 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65169"/>
              </p:ext>
            </p:extLst>
          </p:nvPr>
        </p:nvGraphicFramePr>
        <p:xfrm>
          <a:off x="143257" y="990786"/>
          <a:ext cx="11905486" cy="566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7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2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Работники охранной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на входе (при попытке проноса)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 3</a:t>
                      </a:r>
                      <a:r>
                        <a:rPr lang="ru-RU" sz="1400" dirty="0"/>
                        <a:t>. В зависимости от опасности нарушения принимает одно из  решений: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4.Определить зону опасности и принять меры к ограждению и охране подходов к опасной зоне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 не задерживая нарушителя,</a:t>
                      </a:r>
                      <a:r>
                        <a:rPr lang="ru-RU" sz="1400" baseline="0" dirty="0"/>
                        <a:t> предложить ему подождать у входа на объект, пока не будет получено разрешение от руководителя (при этом фактически ожидая приезд оперативных служб)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5. Не допускать в опасную зону людей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  принять решение на самостоятельное задержание нарушителя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6. Обеспечить открытие и доступность коридоров и эвакуационных выходов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  задержать нарушителя в форме блокирования во входном шлюзе до прибытия оперативных служб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7. Осуществлять контроль за эвакуацией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 не</a:t>
                      </a:r>
                      <a:r>
                        <a:rPr lang="ru-RU" sz="1400" baseline="0" dirty="0"/>
                        <a:t> задерживая нарушителя предложить ему покинуть объект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8. Находиться вблизи подозрительного объекта и наблюдать за ним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dirty="0"/>
                        <a:t>4. Обеспечить по указанию руководителя передачу сообщения </a:t>
                      </a:r>
                      <a:r>
                        <a:rPr lang="ru-RU" sz="1400" b="1" dirty="0"/>
                        <a:t>«Внимание Эвакуация, Заложена бомба», </a:t>
                      </a:r>
                      <a:r>
                        <a:rPr lang="ru-RU" sz="1400" b="0" dirty="0"/>
                        <a:t>включает</a:t>
                      </a:r>
                      <a:r>
                        <a:rPr lang="ru-RU" sz="1400" b="0" baseline="0" dirty="0"/>
                        <a:t> систему оповещения</a:t>
                      </a:r>
                      <a:endParaRPr lang="ru-RU" sz="1400" b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9. Поддерживать связь с дежурной частью МВД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19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Размещение взрывного 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05611"/>
              </p:ext>
            </p:extLst>
          </p:nvPr>
        </p:nvGraphicFramePr>
        <p:xfrm>
          <a:off x="143257" y="990786"/>
          <a:ext cx="11905486" cy="538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7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2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Работники охранной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на входе (при попытке проноса)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5. Определить зону опасности и принять меры к ограждению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10. Обеспечить беспрепятственный доступ к месту происшествия</a:t>
                      </a:r>
                      <a:r>
                        <a:rPr lang="ru-RU" sz="1400" baseline="0" dirty="0"/>
                        <a:t> оперативных служб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6. Не допускать в опасную зону людей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11. Оказать содействие оперативным службам в осмотре объекта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7. Обеспечить открытие</a:t>
                      </a:r>
                      <a:r>
                        <a:rPr lang="ru-RU" sz="1400" baseline="0" dirty="0"/>
                        <a:t> и доступность коридоров и эвакуационных выходов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12. После завершении работы оперативных служб по распоряжению руководителя обеспечить проведение мероприятий по ликвидации последствий происшествия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8. Осуществлять контроль за проведением эвакуации людей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9. Находится вблизи объекта и наблюдать за ним до прибытия оперативных служб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dirty="0"/>
                        <a:t>10. Поддерживать связь с дежурной службой МВД</a:t>
                      </a:r>
                      <a:endParaRPr lang="ru-RU" sz="1400" b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11. Обеспечить беспрепятственный доступ к месту происшествия оперативных служб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929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Размещение взрывного 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882267"/>
              </p:ext>
            </p:extLst>
          </p:nvPr>
        </p:nvGraphicFramePr>
        <p:xfrm>
          <a:off x="143257" y="990786"/>
          <a:ext cx="11905486" cy="248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7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2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Работники охранной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на входе (при попытке проноса)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12. Оказать содействие оперативным службам в осмотре объекта с целью обнаружения иного взрывного устройства и посторонних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13. обеспечить проведение мероприятий по ликвидации</a:t>
                      </a:r>
                      <a:r>
                        <a:rPr lang="ru-RU" sz="1400" baseline="0" dirty="0"/>
                        <a:t> последствий происшествия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531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Захват заложников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94908"/>
              </p:ext>
            </p:extLst>
          </p:nvPr>
        </p:nvGraphicFramePr>
        <p:xfrm>
          <a:off x="143257" y="990786"/>
          <a:ext cx="11905486" cy="560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7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448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Руководство (руководитель и его заместители)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1. Информировать</a:t>
                      </a:r>
                      <a:r>
                        <a:rPr lang="ru-RU" sz="1400" baseline="0" dirty="0"/>
                        <a:t> о происшествии </a:t>
                      </a:r>
                      <a:r>
                        <a:rPr lang="ru-RU" sz="1400" baseline="0" dirty="0" err="1"/>
                        <a:t>Росгвардию</a:t>
                      </a:r>
                      <a:r>
                        <a:rPr lang="ru-RU" sz="1400" baseline="0" dirty="0"/>
                        <a:t>, УМВД (КТС, телефон)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dirty="0"/>
                        <a:t>2. Информировать </a:t>
                      </a:r>
                      <a:r>
                        <a:rPr lang="ru-RU" sz="1400" dirty="0" smtClean="0"/>
                        <a:t>управление образования  Духовницкого района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3. Обеспечить любыми доступными способами вывод людей из опасной зоны, при невозможности прекратить всякого рода передвижения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 4.</a:t>
                      </a:r>
                      <a:r>
                        <a:rPr lang="ru-RU" sz="1400" b="0" baseline="0" dirty="0"/>
                        <a:t> Обеспечить любыми доступными способами информирование людей находящихся в ближайших помещениях, о происшествии, о необходимости блокирования входов в целях недопущения большего числа захвата заложников 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5. По собственной инициативе в переговоры с нарушителем</a:t>
                      </a:r>
                      <a:r>
                        <a:rPr lang="ru-RU" sz="1400" b="0" baseline="0" dirty="0"/>
                        <a:t> не вступать и иными действиями его не провоцировать.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6. Обеспечить эвакуацию людей в соответствии с Планом эвакуации,</a:t>
                      </a:r>
                      <a:r>
                        <a:rPr lang="ru-RU" sz="1400" b="0" baseline="0" dirty="0"/>
                        <a:t> в той части объекта, которая не находится под контролем нарушителя без использования системы оповещения.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7. Об эвакуации и прекращении учебно-воспитательного процесса информировать родителей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8. Направить к месту сбора назначенных лиц для осуществления</a:t>
                      </a:r>
                      <a:r>
                        <a:rPr lang="ru-RU" sz="1400" baseline="0" dirty="0"/>
                        <a:t> контроля за передачей обучающихся родителей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9. Обеспечить</a:t>
                      </a:r>
                      <a:r>
                        <a:rPr lang="ru-RU" sz="1400" baseline="0" dirty="0"/>
                        <a:t> беспрепятственный доступ к месту происшествия оперативных служб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45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032" y="620086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Вооруженное нападение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48488"/>
              </p:ext>
            </p:extLst>
          </p:nvPr>
        </p:nvGraphicFramePr>
        <p:xfrm>
          <a:off x="137161" y="950976"/>
          <a:ext cx="11905486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4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20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19">
                <a:tc rowSpan="7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Директор образовательной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на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7. Находится на постоянной связи с сотрудниками правоохранительных органов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7. Находится на постоянной связи с сотрудниками правоохранительных органов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592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8. По возможности отслеживать ситуацию на территории и</a:t>
                      </a:r>
                      <a:r>
                        <a:rPr lang="ru-RU" sz="1400" baseline="0" dirty="0"/>
                        <a:t> направление движения нарушителя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8. По возможности отслеживать ситуацию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в здании</a:t>
                      </a:r>
                      <a:r>
                        <a:rPr lang="ru-RU" sz="1400" dirty="0"/>
                        <a:t> и</a:t>
                      </a:r>
                      <a:r>
                        <a:rPr lang="ru-RU" sz="1400" baseline="0" dirty="0"/>
                        <a:t> направление движения нарушителя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144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9. Обеспечить доступ правоохранителей на объект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9. Обеспечить доступ правоохранителей на объект</a:t>
                      </a:r>
                      <a:endParaRPr lang="ru-RU" sz="1400" b="1" dirty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4088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10. После нейтрализации нарушителя обеспечить информирование родителей о временном прекращении</a:t>
                      </a:r>
                      <a:r>
                        <a:rPr lang="ru-RU" sz="1400" baseline="0" dirty="0"/>
                        <a:t> учебного процесса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10. После нейтрализации нарушителя обеспечить информирование родителей о временном прекращении</a:t>
                      </a:r>
                      <a:r>
                        <a:rPr lang="ru-RU" sz="1400" baseline="0" dirty="0"/>
                        <a:t> учебного процесса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11. Осуществить сбор обучающихся для последующей передаче родителям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11. осуществить сбор обучающихся для последующей передаче родителям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2519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12. Обеспечить проведение мероприятий по ликвидации последствий происшествия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12. Обеспечить проведение мероприятий по ликвидации последствий происшествия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658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Захват заложников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707243"/>
              </p:ext>
            </p:extLst>
          </p:nvPr>
        </p:nvGraphicFramePr>
        <p:xfrm>
          <a:off x="143257" y="990786"/>
          <a:ext cx="11905486" cy="568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7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4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Руководство (руководитель и его заместители)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10. По прибытию оперативных служб действовать согласно их распоряжению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11. После завершения работы оперативных служб и по их рекомендациям обеспечить через назначенных лиц проведение мероприятий</a:t>
                      </a:r>
                      <a:r>
                        <a:rPr lang="ru-RU" sz="1400" baseline="0" dirty="0"/>
                        <a:t> по ликвидации последствий происшествия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Персонал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1. При нахождении рядом с местом</a:t>
                      </a:r>
                      <a:r>
                        <a:rPr lang="ru-RU" sz="1400" baseline="0" dirty="0"/>
                        <a:t> захвата заложников попытайтесь покинуть опасную зону, уводя за собой находящихся поблизости людей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2. При невозможности таких действий оставаться на месте,</a:t>
                      </a:r>
                      <a:r>
                        <a:rPr lang="ru-RU" sz="1400" baseline="0" dirty="0"/>
                        <a:t> не провоцировать нарушителя, выполнять его требования, не допускать паники среди обучающихся и персонала, не переключать на себя нарушителя </a:t>
                      </a:r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3. При нахождении в помещении вблизи места захвата заложников, обеспечить блокирование</a:t>
                      </a:r>
                      <a:r>
                        <a:rPr lang="ru-RU" sz="1400" baseline="0" dirty="0"/>
                        <a:t> входов всеми доступными средствами, в том числе мебелью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4. Принять меры к прекращению паники и громких разговоров</a:t>
                      </a:r>
                      <a:r>
                        <a:rPr lang="ru-RU" sz="1400" baseline="0" dirty="0"/>
                        <a:t> (звуков) в помещении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5. Обеспечить размещение людей наиболее безопасным из возможных способов, как можно дальше от входов, ближе к капитальным стенам, ниже уровня оконных проемов, под прикрытием мебели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6. Обеспечить</a:t>
                      </a:r>
                      <a:r>
                        <a:rPr lang="ru-RU" sz="1400" baseline="0" dirty="0"/>
                        <a:t> перевод всех средств связи и иных приспособлений в беззвучный режим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457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Захват заложников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3257" y="990786"/>
          <a:ext cx="11905486" cy="568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7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4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Руководство (руководитель и его заместители)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10. По прибытию оперативных служб действовать согласно их распоряжению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11. После завершения работы оперативных служб и по их рекомендациям обеспечить через назначенных лиц проведение мероприятий</a:t>
                      </a:r>
                      <a:r>
                        <a:rPr lang="ru-RU" sz="1400" baseline="0" dirty="0"/>
                        <a:t> по ликвидации последствий происшествия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Персонал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1. При нахождении рядом с местом</a:t>
                      </a:r>
                      <a:r>
                        <a:rPr lang="ru-RU" sz="1400" baseline="0" dirty="0"/>
                        <a:t> захвата заложников попытайтесь покинуть опасную зону, уводя за собой находящихся поблизости людей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2. При невозможности таких действий оставаться на месте,</a:t>
                      </a:r>
                      <a:r>
                        <a:rPr lang="ru-RU" sz="1400" baseline="0" dirty="0"/>
                        <a:t> не провоцировать нарушителя, выполнять его требования, не допускать паники среди обучающихся и персонала, не переключать на себя нарушителя </a:t>
                      </a:r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3. При нахождении в помещении вблизи места захвата заложников, обеспечить блокирование</a:t>
                      </a:r>
                      <a:r>
                        <a:rPr lang="ru-RU" sz="1400" baseline="0" dirty="0"/>
                        <a:t> входов всеми доступными средствами, в том числе мебелью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4. Принять меры к прекращению паники и громких разговоров</a:t>
                      </a:r>
                      <a:r>
                        <a:rPr lang="ru-RU" sz="1400" baseline="0" dirty="0"/>
                        <a:t> (звуков) в помещении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5. Обеспечить размещение людей наиболее безопасным из возможных способов, как можно дальше от входов, ближе к капитальным стенам, ниже уровня оконных проемов, под прикрытием мебели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6. Обеспечить</a:t>
                      </a:r>
                      <a:r>
                        <a:rPr lang="ru-RU" sz="1400" baseline="0" dirty="0"/>
                        <a:t> перевод всех средств связи и иных приспособлений в беззвучный режим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063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Захват заложников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735317"/>
              </p:ext>
            </p:extLst>
          </p:nvPr>
        </p:nvGraphicFramePr>
        <p:xfrm>
          <a:off x="143257" y="990786"/>
          <a:ext cx="11905486" cy="568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7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4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Руководство (руководитель и его заместители)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10. По прибытию оперативных служб действовать согласно их распоряжению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11. После завершения работы оперативных служб и по их рекомендациям обеспечить через назначенных лиц проведение мероприятий</a:t>
                      </a:r>
                      <a:r>
                        <a:rPr lang="ru-RU" sz="1400" baseline="0" dirty="0"/>
                        <a:t> по ликвидации последствий происшествия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Персонал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1. При нахождении рядом с местом</a:t>
                      </a:r>
                      <a:r>
                        <a:rPr lang="ru-RU" sz="1400" baseline="0" dirty="0"/>
                        <a:t> захвата заложников попытайтесь покинуть опасную зону, уводя за собой находящихся поблизости людей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2. При невозможности таких действий оставаться на месте,</a:t>
                      </a:r>
                      <a:r>
                        <a:rPr lang="ru-RU" sz="1400" baseline="0" dirty="0"/>
                        <a:t> не провоцировать нарушителя, выполнять его требования, не допускать паники среди обучающихся и персонала, не переключать на себя нарушителя </a:t>
                      </a:r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3. При нахождении в помещении вблизи места захвата заложников, обеспечить блокирование</a:t>
                      </a:r>
                      <a:r>
                        <a:rPr lang="ru-RU" sz="1400" baseline="0" dirty="0"/>
                        <a:t> входов всеми доступными средствами, в том числе мебелью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4. Принять меры к прекращению паники и громких разговоров</a:t>
                      </a:r>
                      <a:r>
                        <a:rPr lang="ru-RU" sz="1400" baseline="0" dirty="0"/>
                        <a:t> (звуков) в помещении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5. Обеспечить размещение людей наиболее безопасным из возможных способов, как можно дальше от входов, ближе к капитальным стенам, ниже уровня оконных проемов, под прикрытием мебели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6. Обеспечить</a:t>
                      </a:r>
                      <a:r>
                        <a:rPr lang="ru-RU" sz="1400" baseline="0" dirty="0"/>
                        <a:t> перевод всех средств связи и иных приспособлений в беззвучный режим либо их отключению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336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Захват заложников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26319"/>
              </p:ext>
            </p:extLst>
          </p:nvPr>
        </p:nvGraphicFramePr>
        <p:xfrm>
          <a:off x="143257" y="990786"/>
          <a:ext cx="11905486" cy="540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7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448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Персонал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7. Не допускать общения обучающихся и персонала</a:t>
                      </a:r>
                      <a:r>
                        <a:rPr lang="ru-RU" sz="1400" baseline="0" dirty="0"/>
                        <a:t> по любым средствам связи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8. Обеспечить передачу информации</a:t>
                      </a:r>
                      <a:r>
                        <a:rPr lang="ru-RU" sz="1400" baseline="0" dirty="0"/>
                        <a:t> о захвате заложников руководству любым доступным способом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9. Обеспечить информирование оперативных служб любым доступным способом при возможности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10. Ожидать прибытия оперативных служб, разблокировать входы и покидать помещение только по команде руководства  либо оперативных служб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11. При нахождении вне опасной зоны (далеко от</a:t>
                      </a:r>
                      <a:r>
                        <a:rPr lang="ru-RU" sz="1400" baseline="0" dirty="0"/>
                        <a:t> места захвата заложников) обеспечить проведение эвакуации людей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12. Убедившись в полной эвакуации из помещения при возможности закрыть входы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13. по указанию</a:t>
                      </a:r>
                      <a:r>
                        <a:rPr lang="ru-RU" sz="1400" baseline="0" dirty="0"/>
                        <a:t> руководства осуществить проверку помещений на предмет эвакуации людей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14. По указанию руководства обеспечить информирование родителей о временном прекращении учебного процесса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15. обеспечить передачу обучающихся родителям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511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Захват заложников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127501"/>
              </p:ext>
            </p:extLst>
          </p:nvPr>
        </p:nvGraphicFramePr>
        <p:xfrm>
          <a:off x="143257" y="990786"/>
          <a:ext cx="11905486" cy="534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7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4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Персонал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16. После завершения работы оперативных служб и по распоряжению руководства обеспечить проведение мероприятий по ликвидации последствий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17. Во время проведения операции по освобождению: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Лечь на пол лицом вниз, голову закрыть руками и не двигаться;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По возможности держаться подальше</a:t>
                      </a:r>
                      <a:r>
                        <a:rPr lang="ru-RU" sz="1400" baseline="0" dirty="0"/>
                        <a:t> от проемов дверей и окон;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При ранении постараться не двигаться с целью уменьшения потери крови;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Не бежать навстречу сотрудникам, проводящим операцию, или от них, так как они могут посчитать бегущих за преступников.</a:t>
                      </a:r>
                      <a:r>
                        <a:rPr lang="ru-RU" sz="1400" dirty="0"/>
                        <a:t>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Обучающиеся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1. При нахождении рядом с местом</a:t>
                      </a:r>
                      <a:r>
                        <a:rPr lang="ru-RU" sz="1400" baseline="0" dirty="0"/>
                        <a:t> захвата заложников попытайтесь покинуть опасную зону, при невозможности таких действий оставаться на месте, не провоцировать нарушителя, выполнять его требования, сохранять спокойствие, и не допускать паники, вести себя как можно незаметнее и не переключать на себя нарушителя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2. При</a:t>
                      </a:r>
                      <a:r>
                        <a:rPr lang="ru-RU" sz="1400" baseline="0" dirty="0"/>
                        <a:t> нахождении в помещении вблизи места захвата заложников помочь работникам организации заблокировать входы, в том числе с помощью мебели (самостоятельного заблокировать входы, если рядом не оказалось работника), сохранять спокойствие, разговаривать тихо, внимательно слушать и выполнять указания работника организации.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3. Разместится наиболее безопасным из возможных способов: как можно дальше от входов, ближе к капитальным стенам, ниже уровня оконных проемов, под прикрытием мебели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706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Захват заложников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99459"/>
              </p:ext>
            </p:extLst>
          </p:nvPr>
        </p:nvGraphicFramePr>
        <p:xfrm>
          <a:off x="143257" y="990786"/>
          <a:ext cx="11905486" cy="577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7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44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обучающиеся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4.  Переключить средства связи в бесшумный режим либо выключить их.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37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5. Оказать помощь и поддержку другим обучающимся только по указанию работника организации.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6. Разблокировать выходы и выходить из помещения только по указанию работника организации, руководителя или оперативных служб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7. Во время проведения операции по освобождению: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Лечь на пол лицом вниз, голову закрыть руками и не двигаться;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По возможности держаться подальше от проемов и не двигаться;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При ранении постараться не двигаться с целью уменьшения потери крови;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Не бежать навстречу сотрудникам, проводящим операцию, или от них, так как они могут посчитать бегущих за преступников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4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Работники</a:t>
                      </a:r>
                      <a:r>
                        <a:rPr lang="ru-RU" sz="1400" b="1" baseline="0" dirty="0"/>
                        <a:t> охранной организации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1. Обеспечить незамедлительную</a:t>
                      </a:r>
                      <a:r>
                        <a:rPr lang="ru-RU" sz="1400" baseline="0" dirty="0"/>
                        <a:t> передачу тревожного сообщения, зафиксировать время события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2. При возможности (при отсутствии угрозы себе и окружающим) сообщить о происшествии и</a:t>
                      </a:r>
                      <a:r>
                        <a:rPr lang="ru-RU" sz="1400" baseline="0" dirty="0"/>
                        <a:t> требованиях преступников в территориальные подразделения УМВД, ФСБ, МЧС, администрации объекта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3. При непосредственном контакте с преступниками не допускать действий, которые могут</a:t>
                      </a:r>
                      <a:r>
                        <a:rPr lang="ru-RU" sz="1400" baseline="0" dirty="0"/>
                        <a:t> спровоцировать их к применению оружия, взрывных устройств, иных опасных предметов и веществ;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Выполнять требования преступников, если это не связано с причинением ущерба жизни и здоровью людей, не противоречить преступникам,</a:t>
                      </a:r>
                      <a:r>
                        <a:rPr lang="ru-RU" sz="1400" baseline="0" dirty="0"/>
                        <a:t> не рисковать жизнью окружающих и своей собственной, не вступать с ними в переговоры по свей инициативе, на совершение любых действий спрашивать разрешение у преступников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040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Захват заложников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048973"/>
              </p:ext>
            </p:extLst>
          </p:nvPr>
        </p:nvGraphicFramePr>
        <p:xfrm>
          <a:off x="143257" y="990786"/>
          <a:ext cx="11905486" cy="379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7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448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Работники</a:t>
                      </a:r>
                      <a:r>
                        <a:rPr lang="ru-RU" sz="1400" b="1" baseline="0" dirty="0"/>
                        <a:t> охранной организации</a:t>
                      </a:r>
                      <a:endParaRPr lang="ru-RU" sz="14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4. Систему оповещения не использовать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5. Обеспечить открытие и доступность коридоров и эвакуационных выходов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6. Осуществлять контроль за проведением эвакуации людей в соответствии с Планом эвакуации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7. Обеспечить беспрепятственный доступ оперативных служб к месту происшествия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8. Находится на объекте до прибытия оперативных служб и в дальнейшем действовать в соответствии с указанием руководства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9.  После завершения работы оперативных</a:t>
                      </a:r>
                      <a:r>
                        <a:rPr lang="ru-RU" sz="1400" baseline="0" dirty="0"/>
                        <a:t> служб и по распоряжению руководства обеспечить проведение мероприятий по ликвидации последствий происшествия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524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4" y="639291"/>
            <a:ext cx="831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случае террористической угрозы звоните по телефонам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785602"/>
              </p:ext>
            </p:extLst>
          </p:nvPr>
        </p:nvGraphicFramePr>
        <p:xfrm>
          <a:off x="143257" y="990786"/>
          <a:ext cx="11905486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7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448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  </a:t>
                      </a:r>
                      <a:endParaRPr lang="ru-RU" sz="14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</a:t>
                      </a:r>
                      <a:r>
                        <a:rPr lang="ru-RU" sz="1400" dirty="0" smtClean="0"/>
                        <a:t>1. УФСБ России по Саратовской области , дежурная часть </a:t>
                      </a:r>
                      <a:r>
                        <a:rPr lang="ru-RU" sz="1400" dirty="0" err="1" smtClean="0"/>
                        <a:t>г.Балаково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r>
                        <a:rPr lang="ru-RU" sz="1400" b="1" dirty="0" smtClean="0"/>
                        <a:t>8(8453) 44-06-50       +79372272962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</a:t>
                      </a:r>
                      <a:r>
                        <a:rPr lang="ru-RU" sz="1400" dirty="0" smtClean="0"/>
                        <a:t>2. ОП №1 в составе МУ МВД России «</a:t>
                      </a:r>
                      <a:r>
                        <a:rPr lang="ru-RU" sz="1400" dirty="0" err="1" smtClean="0"/>
                        <a:t>Балаковское</a:t>
                      </a:r>
                      <a:r>
                        <a:rPr lang="ru-RU" sz="1400" dirty="0" smtClean="0"/>
                        <a:t>», дежурная часть </a:t>
                      </a:r>
                      <a:r>
                        <a:rPr lang="ru-RU" sz="1400" b="1" dirty="0" smtClean="0"/>
                        <a:t>8(84573) 2-14-56</a:t>
                      </a:r>
                      <a:r>
                        <a:rPr lang="ru-RU" sz="1400" dirty="0" smtClean="0"/>
                        <a:t>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/>
                        <a:t>Городской телефон </a:t>
                      </a:r>
                      <a:r>
                        <a:rPr lang="ru-RU" sz="1400" b="1" dirty="0" smtClean="0"/>
                        <a:t>02</a:t>
                      </a:r>
                      <a:r>
                        <a:rPr lang="ru-RU" sz="1400" dirty="0" smtClean="0"/>
                        <a:t>; сотовый телефон - </a:t>
                      </a:r>
                      <a:r>
                        <a:rPr lang="ru-RU" sz="1400" b="1" dirty="0" smtClean="0"/>
                        <a:t>102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</a:t>
                      </a:r>
                      <a:r>
                        <a:rPr lang="ru-RU" sz="1400" dirty="0" smtClean="0"/>
                        <a:t>3. МОВО по </a:t>
                      </a:r>
                      <a:r>
                        <a:rPr lang="ru-RU" sz="1400" dirty="0" err="1" smtClean="0"/>
                        <a:t>г.Хвалынску</a:t>
                      </a:r>
                      <a:r>
                        <a:rPr lang="ru-RU" sz="1400" dirty="0" smtClean="0"/>
                        <a:t> - филиал ФГКУ «УВО ВНГ России по Саратовской области»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b="1" dirty="0" smtClean="0"/>
                        <a:t>8(84595) 2</a:t>
                      </a:r>
                      <a:r>
                        <a:rPr lang="ru-RU" sz="1400" b="1" baseline="0" dirty="0" smtClean="0"/>
                        <a:t>-18-54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</a:t>
                      </a:r>
                      <a:r>
                        <a:rPr lang="ru-RU" sz="1400" dirty="0" smtClean="0"/>
                        <a:t>4. Единая дежурно-диспетчерская служба (ЕДДС) Духовницкого муниципального района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b="1" dirty="0" smtClean="0"/>
                        <a:t>8(84573) 2-21-01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</a:t>
                      </a:r>
                      <a:r>
                        <a:rPr lang="ru-RU" sz="1400" dirty="0" smtClean="0"/>
                        <a:t>5. Управление образования Духовницкого района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b="1" dirty="0" smtClean="0"/>
                        <a:t>8(84573) 2-21-57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</a:t>
                      </a:r>
                      <a:r>
                        <a:rPr lang="ru-RU" sz="1400" dirty="0" smtClean="0"/>
                        <a:t>6.  </a:t>
                      </a:r>
                      <a:r>
                        <a:rPr lang="ru-RU" sz="1400" b="1" dirty="0" smtClean="0"/>
                        <a:t>Телефоны экстренных служб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b="1" dirty="0" smtClean="0"/>
                        <a:t>112 – единый номер вызова экстренных оперативных служб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b="1" dirty="0" smtClean="0"/>
                        <a:t>01,101,</a:t>
                      </a:r>
                      <a:r>
                        <a:rPr lang="ru-RU" sz="1400" b="1" baseline="0" dirty="0" smtClean="0"/>
                        <a:t> 8(84573) 2-12-03 – пожарная часть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b="1" baseline="0" dirty="0" smtClean="0"/>
                        <a:t>03, 103, 8(84573) 2-13-82 – «скорая помощь»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b="1" baseline="0" dirty="0" smtClean="0"/>
                        <a:t>8(8452) 72-08-64 – ОГУ «Служба спасения Саратовской области»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910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1872" y="694267"/>
            <a:ext cx="986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Рекомендуемые расстояния для эвакуации и оцепления при обнаружении взрывного устройства или похожего на него предмет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153617"/>
              </p:ext>
            </p:extLst>
          </p:nvPr>
        </p:nvGraphicFramePr>
        <p:xfrm>
          <a:off x="2032000" y="1435558"/>
          <a:ext cx="8128000" cy="53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 взрывного устройства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Расстояние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Граната РГД-5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50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Граната Ф-1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200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Тротиловая шашка массой 200 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45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Тротиловая шашка массой 400 грамм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55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Пивная банка 0,33 литра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60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Чемодан (кейс)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230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Дорожный чемодан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350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Автомобиль типа</a:t>
                      </a:r>
                      <a:r>
                        <a:rPr lang="ru-RU" sz="1600" baseline="0" dirty="0"/>
                        <a:t> «Жигули»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460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Автомобиль типа «Волга»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 580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Микроавтобус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920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Грузовая автомашина</a:t>
                      </a:r>
                      <a:r>
                        <a:rPr lang="ru-RU" sz="1600" baseline="0" dirty="0"/>
                        <a:t> (фургон)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1240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14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032" y="620086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Вооруженное нападение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714986"/>
              </p:ext>
            </p:extLst>
          </p:nvPr>
        </p:nvGraphicFramePr>
        <p:xfrm>
          <a:off x="137161" y="950976"/>
          <a:ext cx="11905486" cy="589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6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57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20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19">
                <a:tc rowSpan="8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Персонал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на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1. При нахождении вне</a:t>
                      </a:r>
                      <a:r>
                        <a:rPr lang="ru-RU" sz="1400" baseline="0" dirty="0"/>
                        <a:t> здания объекта уйти в сторону от опасности, информировать оперативные службы любым доступным способом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1. При нахождении вне</a:t>
                      </a:r>
                      <a:r>
                        <a:rPr lang="ru-RU" sz="1400" baseline="0" dirty="0"/>
                        <a:t> здания объекта уйти в сторону от опасности, информировать оперативные службы любым доступным способом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592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2. При нахождении в здании объекта переместиться в ближайшее помещение и действовать далее в указанном</a:t>
                      </a:r>
                      <a:r>
                        <a:rPr lang="ru-RU" sz="1400" baseline="0" dirty="0"/>
                        <a:t> порядке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2. При нахождении в здании объекта переместиться в ближайшее помещение и действовать далее в указанном</a:t>
                      </a:r>
                      <a:r>
                        <a:rPr lang="ru-RU" sz="1400" baseline="0" dirty="0"/>
                        <a:t> порядке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144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3. Находясь</a:t>
                      </a:r>
                      <a:r>
                        <a:rPr lang="ru-RU" sz="1400" baseline="0" dirty="0"/>
                        <a:t> в помещении, обеспечить блокирование входов всеми доступными средствами, мебелью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3. Находясь</a:t>
                      </a:r>
                      <a:r>
                        <a:rPr lang="ru-RU" sz="1400" baseline="0" dirty="0"/>
                        <a:t> в помещении, обеспечить блокирование входов всеми доступными средствами, мебелью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5048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4. Разместить людей как можно дальше</a:t>
                      </a:r>
                      <a:r>
                        <a:rPr lang="ru-RU" sz="1400" baseline="0" dirty="0"/>
                        <a:t> от входов, ближе к капитальным стенам, ниже уровня оконных проемов, под прикрытием мебели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4. Разместить людей как можно дальше</a:t>
                      </a:r>
                      <a:r>
                        <a:rPr lang="ru-RU" sz="1400" baseline="0" dirty="0"/>
                        <a:t> от входов, ближе к капитальным стенам, ниже уровня оконных проемов, под прикрытием мебели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5. Принять меры к прекращению паники и громких разговоров в помещении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5. Принять меры к прекращению паники и громких разговоров в помещении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2519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6. Обеспечить информирование оперативных служб любым доступным способом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6. Обеспечить информирование оперативных служб любым доступным способом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2519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7. Сообщить директору образовательной организации любым</a:t>
                      </a:r>
                      <a:r>
                        <a:rPr lang="ru-RU" sz="1400" baseline="0" dirty="0"/>
                        <a:t> доступным способом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7. Сообщить директору образовательной организации любым</a:t>
                      </a:r>
                      <a:r>
                        <a:rPr lang="ru-RU" sz="1400" baseline="0" dirty="0"/>
                        <a:t> доступным способом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0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032" y="720195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Вооруженное нападение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790972"/>
              </p:ext>
            </p:extLst>
          </p:nvPr>
        </p:nvGraphicFramePr>
        <p:xfrm>
          <a:off x="137161" y="1188720"/>
          <a:ext cx="11905486" cy="483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6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10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66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19">
                <a:tc rowSpan="7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персонал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на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8.Не</a:t>
                      </a:r>
                      <a:r>
                        <a:rPr lang="ru-RU" sz="1400" baseline="0" dirty="0"/>
                        <a:t> допускать общения людей любыми средствами связи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8.Не</a:t>
                      </a:r>
                      <a:r>
                        <a:rPr lang="ru-RU" sz="1400" baseline="0" dirty="0"/>
                        <a:t> допускать общения людей любыми средствами связи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592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9. Привести телефоны в беззвучный режим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9. Привести телефоны в беззвучный режим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144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10. Ожидать прибытия оперативных служб, разблокировать входы и покидать помещения только по команде руководства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10. Ожидать прибытия оперативных служб, разблокировать входы и покидать помещения только по команде руководства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5048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11. После нейтрализации нарушителя по указанию руководства информировать родителей о временном прекращении учебного процесса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11. после нейтрализации нарушителя по указанию руководства информировать родителей о временном прекращении учебного процесса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12. Обеспечить сбор и передачу обучающихся родителям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12. Обеспечить сбор и передачу обучающихся родителям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2519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13. По указанию руководства</a:t>
                      </a:r>
                      <a:r>
                        <a:rPr lang="ru-RU" sz="1400" baseline="0" dirty="0"/>
                        <a:t> проведение мероприятий по ликвидации последствий происшествия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 13. По указанию руководства</a:t>
                      </a:r>
                      <a:r>
                        <a:rPr lang="ru-RU" sz="1400" baseline="0" dirty="0"/>
                        <a:t> проведение мероприятий по ликвидации последствий происшествия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20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032" y="720195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Вооруженное нападение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367983"/>
              </p:ext>
            </p:extLst>
          </p:nvPr>
        </p:nvGraphicFramePr>
        <p:xfrm>
          <a:off x="137161" y="1188720"/>
          <a:ext cx="11905486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1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95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1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Персонал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на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14.</a:t>
                      </a:r>
                      <a:r>
                        <a:rPr lang="ru-RU" sz="1400" baseline="0" dirty="0"/>
                        <a:t> При проведении операции по пресечению вооруженного нападения:</a:t>
                      </a:r>
                    </a:p>
                    <a:p>
                      <a:endParaRPr lang="ru-RU" sz="1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Лечь на пол лицом вниз, голову закрыть руками и не двигаться;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По возможности держаться подальше от проемов дверей и окон;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При ранении постараться не двигаться с целью уменьшения потери крови;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Не бежать навстречу сотрудникам, проводящим операцию по пресечению вооруженного нападения, или от них, так как они могут посчитать бегущего за преступников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14.</a:t>
                      </a:r>
                      <a:r>
                        <a:rPr lang="ru-RU" sz="1400" baseline="0" dirty="0"/>
                        <a:t> При проведении операции по пресечению вооруженного нападения:</a:t>
                      </a:r>
                    </a:p>
                    <a:p>
                      <a:endParaRPr lang="ru-RU" sz="1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Лечь на пол лицом вниз, голову закрыть руками и не двигаться;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По возможности держаться подальше от проемов дверей и окон;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При ранении постараться не двигаться с целью уменьшения потери крови;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Не бежать навстречу сотрудникам, проводящим операцию по пресечению вооруженного нападения, или от них, так как они могут посчитать бегущего за преступников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Обучающиеся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1. При нахождении вне здания объекта немедленно уйти в сторону от опасности, покинуть территорию, сообщить родителям о своем месте нахождения, или рядом находящемуся работнику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1. При нахождении вне здания объекта немедленно уйти в сторону от опасности, покинуть территорию, сообщить родителям о своем месте нахождения, или рядом находящемуся работнику организации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41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032" y="720195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Вооруженное нападение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34096"/>
              </p:ext>
            </p:extLst>
          </p:nvPr>
        </p:nvGraphicFramePr>
        <p:xfrm>
          <a:off x="137161" y="1188720"/>
          <a:ext cx="11905486" cy="539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1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66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19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Обучающиеся</a:t>
                      </a:r>
                    </a:p>
                    <a:p>
                      <a:pPr algn="ctr"/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на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2. При нахождении в здании переместиться в ближайшее помещение, или в сторону работника организации, сообщить ему об опасности и далее действовать по его указанию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2. При нахождении в здании переместиться в ближайшее помещение, или в сторону работника организации, сообщить ему об опасности и далее действовать по его указанию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3. Помочь работнику организации заблокировать входы</a:t>
                      </a:r>
                      <a:r>
                        <a:rPr lang="ru-RU" sz="1400" baseline="0" dirty="0"/>
                        <a:t> ( заблокировать самостоятельно если нет радом работника)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3. Помочь работнику организации заблокировать входы</a:t>
                      </a:r>
                      <a:r>
                        <a:rPr lang="ru-RU" sz="1400" baseline="0" dirty="0"/>
                        <a:t> ( заблокировать самостоятельно если нет радом работника)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7136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4. Разместится</a:t>
                      </a:r>
                      <a:r>
                        <a:rPr lang="ru-RU" sz="1400" baseline="0" dirty="0"/>
                        <a:t> в помещении как можно дальше от входов, ближе к капитальным стенам, ниже уровня опасных проемов, под прикрытием мебели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4. Разместится</a:t>
                      </a:r>
                      <a:r>
                        <a:rPr lang="ru-RU" sz="1400" baseline="0" dirty="0"/>
                        <a:t> в помещении как можно дальше от входов, ближе к капитальным стенам, ниже уровня опасных проемов, под прикрытием мебели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5. Сохранять спокойствие, разговаривать тихо, внимательно слушать и выполнять</a:t>
                      </a:r>
                      <a:r>
                        <a:rPr lang="ru-RU" sz="1400" baseline="0" dirty="0"/>
                        <a:t> указания работника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5. Сохранять спокойствие, разговаривать тихо, внимательно слушать и выполнять</a:t>
                      </a:r>
                      <a:r>
                        <a:rPr lang="ru-RU" sz="1400" baseline="0" dirty="0"/>
                        <a:t> указания работника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6. Переключить средства связи в бесшумный режим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6. Переключить средства связи в бесшумный режим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7. Оказать помощь и поддержку другим обучающимся только по указанию работника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7. Оказать помощь и поддержку другим обучающимся только по указанию работника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6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032" y="720195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Вооруженное нападение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137729"/>
              </p:ext>
            </p:extLst>
          </p:nvPr>
        </p:nvGraphicFramePr>
        <p:xfrm>
          <a:off x="137161" y="1188720"/>
          <a:ext cx="11905486" cy="534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27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498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1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Обучающиеся</a:t>
                      </a:r>
                    </a:p>
                    <a:p>
                      <a:pPr algn="ctr"/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на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8. Разблокировать</a:t>
                      </a:r>
                      <a:r>
                        <a:rPr lang="ru-RU" sz="1400" baseline="0" dirty="0"/>
                        <a:t> входы и выходить из помещения только по указанию работника организации руководителя или оперативных служб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  8. Разблокировать</a:t>
                      </a:r>
                      <a:r>
                        <a:rPr lang="ru-RU" sz="1400" baseline="0" dirty="0"/>
                        <a:t> входы и выходить из помещения только по указанию работника организации руководителя или оперативных служб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0336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9. </a:t>
                      </a:r>
                      <a:r>
                        <a:rPr lang="ru-RU" sz="1400" baseline="0" dirty="0"/>
                        <a:t>При проведении операции по пресечению вооруженного нападения:</a:t>
                      </a:r>
                    </a:p>
                    <a:p>
                      <a:endParaRPr lang="ru-RU" sz="1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Лечь на пол лицом вниз, голову закрыть руками и не двигаться;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По возможности держаться подальше от проемов дверей и окон;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При ранении постараться не двигаться с целью уменьшения потери крови;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Не бежать навстречу сотрудникам, проводящим операцию по пресечению вооруженного нападения, или от них, так как они могут посчитать бегущего за преступников</a:t>
                      </a:r>
                      <a:endParaRPr lang="ru-RU" sz="14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</a:t>
                      </a:r>
                      <a:r>
                        <a:rPr lang="ru-RU" sz="1400" baseline="0" dirty="0"/>
                        <a:t>При проведении операции по пресечению вооруженного нападения:</a:t>
                      </a:r>
                    </a:p>
                    <a:p>
                      <a:endParaRPr lang="ru-RU" sz="1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Лечь на пол лицом вниз, голову закрыть руками и не двигаться;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По возможности держаться подальше от проемов дверей и окон;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При ранении постараться не двигаться с целью уменьшения потери крови;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Не бежать навстречу сотрудникам, проводящим операцию по пресечению вооруженного нападения, или от них, так как они могут посчитать бегущего за преступников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35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032" y="720195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Вооруженное нападение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678295"/>
              </p:ext>
            </p:extLst>
          </p:nvPr>
        </p:nvGraphicFramePr>
        <p:xfrm>
          <a:off x="201169" y="1207008"/>
          <a:ext cx="11905486" cy="549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46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0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19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Работник охранной организации </a:t>
                      </a:r>
                    </a:p>
                    <a:p>
                      <a:pPr algn="ctr"/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на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84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1. Обеспечить немедленную</a:t>
                      </a:r>
                      <a:r>
                        <a:rPr lang="ru-RU" sz="1400" baseline="0" dirty="0"/>
                        <a:t> передачу тревожного сообщения, зафиксировать время события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1. Обеспечить немедленную</a:t>
                      </a:r>
                      <a:r>
                        <a:rPr lang="ru-RU" sz="1400" baseline="0" dirty="0"/>
                        <a:t> передачу тревожного сообщения, зафиксировать время события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3544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2. Любыми средствами</a:t>
                      </a:r>
                      <a:r>
                        <a:rPr lang="ru-RU" sz="1400" baseline="0" dirty="0"/>
                        <a:t> оповещения обеспечить передачу сообщения </a:t>
                      </a:r>
                      <a:r>
                        <a:rPr lang="ru-RU" sz="1400" b="1" baseline="0" dirty="0"/>
                        <a:t>«Внимание! Вооруженное нападение!»</a:t>
                      </a:r>
                      <a:r>
                        <a:rPr lang="ru-RU" sz="1400" b="1" dirty="0"/>
                        <a:t>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2. Любыми средствами</a:t>
                      </a:r>
                      <a:r>
                        <a:rPr lang="ru-RU" sz="1400" baseline="0" dirty="0"/>
                        <a:t> оповещения обеспечить передачу сообщения </a:t>
                      </a:r>
                      <a:r>
                        <a:rPr lang="ru-RU" sz="1400" b="1" baseline="0" dirty="0"/>
                        <a:t>«Внимание! Вооруженное нападение!»</a:t>
                      </a:r>
                      <a:r>
                        <a:rPr lang="ru-RU" sz="1400" b="1" dirty="0"/>
                        <a:t>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896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3.Информировать руководство объекта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3.Информировать руководство объекта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1144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4.</a:t>
                      </a:r>
                      <a:r>
                        <a:rPr lang="ru-RU" sz="1400" baseline="0" dirty="0"/>
                        <a:t> Сообщить о происшествии и действиях нападающего, о видимом количестве оружия и иных средств дежурному МВД, ФСБ, </a:t>
                      </a:r>
                      <a:r>
                        <a:rPr lang="ru-RU" sz="1400" baseline="0" dirty="0" err="1"/>
                        <a:t>Росгвардии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4.</a:t>
                      </a:r>
                      <a:r>
                        <a:rPr lang="ru-RU" sz="1400" baseline="0" dirty="0"/>
                        <a:t> Сообщить о происшествии и действиях нападающего, о видимом количестве оружия и иных средств дежурному МВД, ФСБ, </a:t>
                      </a:r>
                      <a:r>
                        <a:rPr lang="ru-RU" sz="1400" baseline="0" dirty="0" err="1"/>
                        <a:t>Росгвардии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035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5.  По возможности поддерживать постоянную связь с дежурной частью МВД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5.  По возможности поддерживать постоянную связь с дежурной частью МВД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035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6. Не покидать пункт охраны, запереть входную дверь на пост охраны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6. Не покидать пункт охраны, запереть входную дверь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035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7. При возможности принять</a:t>
                      </a:r>
                      <a:r>
                        <a:rPr lang="ru-RU" sz="1400" baseline="0" dirty="0"/>
                        <a:t> меры к воспрепятствованию дальнейшего продвижения нарушителя (блокирование входных дверей)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7. При возможности принять</a:t>
                      </a:r>
                      <a:r>
                        <a:rPr lang="ru-RU" sz="1400" baseline="0" dirty="0"/>
                        <a:t> меры к воспрепятствованию дальнейшего продвижения нарушителя (блокирование входных дверей)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85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Sevastopol_coat_on_arms_png-01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565" y="134866"/>
            <a:ext cx="379942" cy="460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 smtClean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032" y="720195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Вооруженное нападение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824308"/>
              </p:ext>
            </p:extLst>
          </p:nvPr>
        </p:nvGraphicFramePr>
        <p:xfrm>
          <a:off x="201169" y="1207008"/>
          <a:ext cx="11905486" cy="549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46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0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119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Работник охранной организации </a:t>
                      </a:r>
                    </a:p>
                    <a:p>
                      <a:pPr algn="ctr"/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на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84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8. Усилить</a:t>
                      </a:r>
                      <a:r>
                        <a:rPr lang="ru-RU" sz="1400" baseline="0" dirty="0"/>
                        <a:t> охрану, прекратить доступ людей и транспортных средств на объект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8. Усилить</a:t>
                      </a:r>
                      <a:r>
                        <a:rPr lang="ru-RU" sz="1400" baseline="0" dirty="0"/>
                        <a:t> охрану, прекратить доступ людей и транспортных средств на объект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3544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9. При возможности отслеживать направление движения нарушителя и сообщать руководству объекта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9. При возможности отслеживать направление движения нарушителя и сообщать руководству объекта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896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10. При возможности оказать первую помощь пострадавшим, организовать</a:t>
                      </a:r>
                      <a:r>
                        <a:rPr lang="ru-RU" sz="1400" baseline="0" dirty="0"/>
                        <a:t> эвакуацию людей </a:t>
                      </a:r>
                      <a:br>
                        <a:rPr lang="ru-RU" sz="1400" baseline="0" dirty="0"/>
                      </a:br>
                      <a:r>
                        <a:rPr lang="ru-RU" sz="1400" baseline="0" dirty="0"/>
                        <a:t>с объекта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10. При возможности оказать первую помощь пострадавшим, организовать</a:t>
                      </a:r>
                      <a:r>
                        <a:rPr lang="ru-RU" sz="1400" baseline="0" dirty="0"/>
                        <a:t> эвакуацию людей </a:t>
                      </a:r>
                      <a:br>
                        <a:rPr lang="ru-RU" sz="1400" baseline="0" dirty="0"/>
                      </a:br>
                      <a:r>
                        <a:rPr lang="ru-RU" sz="1400" baseline="0" dirty="0"/>
                        <a:t>с объекта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1144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11. Обеспечить беспрепятственный доступ к месту происшествия оперативных служб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11. Обеспечить беспрепятственный доступ к месту происшествия оперативных служб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035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12. После нейтрализации нарушителя по распоряжению руководства организации осуществлять контроль передачи обучающихся родителям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12. После нейтрализации нарушителя по распоряжению руководства организации осуществлять контроль передачи обучающихся родителям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417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Sevastopol_1">
      <a:dk1>
        <a:srgbClr val="021828"/>
      </a:dk1>
      <a:lt1>
        <a:sysClr val="window" lastClr="FFFFFF"/>
      </a:lt1>
      <a:dk2>
        <a:srgbClr val="212745"/>
      </a:dk2>
      <a:lt2>
        <a:srgbClr val="BFD7ED"/>
      </a:lt2>
      <a:accent1>
        <a:srgbClr val="005EB8"/>
      </a:accent1>
      <a:accent2>
        <a:srgbClr val="E4002B"/>
      </a:accent2>
      <a:accent3>
        <a:srgbClr val="00A9E0"/>
      </a:accent3>
      <a:accent4>
        <a:srgbClr val="EB4060"/>
      </a:accent4>
      <a:accent5>
        <a:srgbClr val="40BFE8"/>
      </a:accent5>
      <a:accent6>
        <a:srgbClr val="F28095"/>
      </a:accent6>
      <a:hlink>
        <a:srgbClr val="00A9E0"/>
      </a:hlink>
      <a:folHlink>
        <a:srgbClr val="005EB8"/>
      </a:folHlink>
    </a:clrScheme>
    <a:fontScheme name="Sevastopol_Firs">
      <a:majorFont>
        <a:latin typeface="TT Firs Medium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6255</TotalTime>
  <Words>4665</Words>
  <Application>Microsoft Office PowerPoint</Application>
  <PresentationFormat>Широкоэкранный</PresentationFormat>
  <Paragraphs>596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Verdana</vt:lpstr>
      <vt:lpstr>DS Diploma</vt:lpstr>
      <vt:lpstr>Arial</vt:lpstr>
      <vt:lpstr>Wingdings</vt:lpstr>
      <vt:lpstr>Verdana</vt:lpstr>
      <vt:lpstr>TT Firs Medium</vt:lpstr>
      <vt:lpstr>Calibri</vt:lpstr>
      <vt:lpstr>Тема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Azainer's_Mac</dc:creator>
  <cp:lastModifiedBy>User</cp:lastModifiedBy>
  <cp:revision>159</cp:revision>
  <cp:lastPrinted>2022-08-29T14:43:32Z</cp:lastPrinted>
  <dcterms:created xsi:type="dcterms:W3CDTF">2018-10-23T14:55:44Z</dcterms:created>
  <dcterms:modified xsi:type="dcterms:W3CDTF">2022-10-13T11:12:13Z</dcterms:modified>
</cp:coreProperties>
</file>